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9" r:id="rId8"/>
    <p:sldId id="268" r:id="rId9"/>
    <p:sldId id="267" r:id="rId10"/>
    <p:sldId id="271" r:id="rId11"/>
    <p:sldId id="272" r:id="rId12"/>
    <p:sldId id="273" r:id="rId13"/>
    <p:sldId id="274" r:id="rId14"/>
    <p:sldId id="275" r:id="rId15"/>
    <p:sldId id="264" r:id="rId16"/>
    <p:sldId id="270" r:id="rId17"/>
    <p:sldId id="261" r:id="rId18"/>
    <p:sldId id="262" r:id="rId19"/>
    <p:sldId id="263" r:id="rId20"/>
    <p:sldId id="26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/>
    <p:restoredTop sz="96327"/>
  </p:normalViewPr>
  <p:slideViewPr>
    <p:cSldViewPr snapToGrid="0">
      <p:cViewPr varScale="1">
        <p:scale>
          <a:sx n="157" d="100"/>
          <a:sy n="157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A4154-F542-3BA8-FB89-43AFBE56F5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04D7D4-8F18-3E19-867F-F1B5138E3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015104-BA74-81C2-7CC1-499310614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64F6D7-8800-ADE1-841D-112FBE69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E7CDB1-44CF-7D7C-481B-8028B2F68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942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5849ED-CFD9-8769-E3BB-6449B478C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F88098-66E7-5445-ACBC-33FDAF4B7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424A0-A917-EB23-C3FD-C603AC6F5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7A8834-5CFB-3D25-AA4F-B590E31D6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EE5327-024E-5DE3-A001-E62A592F5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52984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D754D43-E7F3-44B1-F8C6-FD4F9CD90D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651341-DAF0-1494-3413-53033240A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BB0729-94A0-F45F-8AC0-D3BAE3D3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733774-D05A-BC43-A155-E7C7F126B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39C527-A146-C489-2F11-6E68429B1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6429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459676-3F37-2E81-F751-F0B585008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A8E9FF-3216-6B71-A42C-1007ECBCE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E25DF1-9DE3-0938-DE56-82B03834D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30D33A-0013-7AA0-E762-23F61522E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63F03-617F-1F96-6D5C-3C5D2398E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4014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B97F56-B893-37DD-7C51-A11515E6B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FC0911-553C-5CB4-0010-4A3834BAD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D454A6-FC1E-65A2-AF93-EE740E691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8004C1-CA15-808A-E4DA-3BF0B1F17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86CF8E-7B68-9380-071C-68AFBD13A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964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7863DC-E2AA-915B-22CD-A3682C51A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EC2633-897A-BB19-165E-1567BED0CD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19DCD9-9E66-1598-4CD6-889AD1C671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B133C1-1C4E-B0C8-7269-F4823720B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8CAD90-4CA8-99CB-5B6C-12ACD4AC1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BB386B-BDEA-568B-C961-928EC59EA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3434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B48925-FC7A-3A9F-853A-5F8E262A1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92DC6D-1906-730B-C5B8-849B70840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088C7E-5976-3116-CE32-B3818D26B2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C0277F-81BE-5869-49E0-59F8F53C8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BA8F292-41F6-A747-AAA4-CF10A17CB5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8A66A3-67C7-A803-5471-8915F670F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A5C547-53E8-5A0E-D060-EB8EE0F26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EF6CD2-D270-D78E-2A49-96B65F83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5827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07D3BB-795B-433F-D5A1-9C5A9DA49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9A6F4E3-8C7D-A09C-3144-DE73484B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0B3186-1D3C-2853-2D47-0B44A3FEA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0A0CA2A-0566-7A43-110B-2694F6A3C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89965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D37F02A-184F-B3A7-E01A-4EACC1E6D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A08874A-F3B9-57E6-ADA3-5CF594EC0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AC312F-72DA-16FC-3FDC-2BAE3761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22048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9ACB56-6E18-7B35-BFE1-7FF0C3212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427229-1E96-04AE-9875-FEE368D96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262A38-71DF-67BB-218C-693C36BB6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595FFF-8B38-7DF4-FF9E-F5643204A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9DBF57-44F6-C9B9-E6F9-DD45688A5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AC57E2-C8A3-7643-B190-D696FBE38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0491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C742A1-A097-96D3-AB23-72AED8CD3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49BFA91-14DF-0827-EBC3-BA788891BF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5082B7-453C-B21B-794D-44BBAD950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21EE99-59E3-7597-915D-570B394B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C4D92F-3C47-3185-1097-B9D5528A2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916363-D2F9-F000-6FD5-4DDFFC0F9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9853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3A2380-FF78-ACCE-7F59-25CE52449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90FEBE-9686-1503-A8BE-6A8E87AD0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6D5F72-2F3B-21A0-6AA0-88BA747FEB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AB2E6-D098-C849-B47D-1A05F0693FA5}" type="datetimeFigureOut">
              <a:rPr kumimoji="1" lang="ko-KR" altLang="en-US" smtClean="0"/>
              <a:t>2023. 12. 26.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14D8F5-E792-8CD9-BBE3-45C41ADB8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811BD8-F14C-586D-A636-265474117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009D6-1D41-E94E-A893-932DD7C7D3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48958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9C88B9-FEAC-6489-B95D-8294766B224E}"/>
              </a:ext>
            </a:extLst>
          </p:cNvPr>
          <p:cNvSpPr txBox="1"/>
          <p:nvPr/>
        </p:nvSpPr>
        <p:spPr>
          <a:xfrm>
            <a:off x="3923770" y="2767280"/>
            <a:ext cx="43444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dirty="0"/>
              <a:t>Client and Server</a:t>
            </a:r>
          </a:p>
          <a:p>
            <a:r>
              <a:rPr kumimoji="1" lang="en-US" altLang="ko-KR" sz="4000" dirty="0"/>
              <a:t>“</a:t>
            </a:r>
            <a:r>
              <a:rPr kumimoji="1" lang="ko-KR" altLang="en-US" sz="4000" dirty="0"/>
              <a:t>네트워크 맛보기</a:t>
            </a:r>
            <a:r>
              <a:rPr kumimoji="1" lang="en-US" altLang="ko-KR" sz="4000" dirty="0"/>
              <a:t>”</a:t>
            </a:r>
            <a:endParaRPr kumimoji="1" lang="ko-KR" alt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A8091C-4B56-7784-B087-DAD34FB50386}"/>
              </a:ext>
            </a:extLst>
          </p:cNvPr>
          <p:cNvSpPr txBox="1"/>
          <p:nvPr/>
        </p:nvSpPr>
        <p:spPr>
          <a:xfrm>
            <a:off x="10365897" y="587481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임대원</a:t>
            </a:r>
          </a:p>
        </p:txBody>
      </p:sp>
    </p:spTree>
    <p:extLst>
      <p:ext uri="{BB962C8B-B14F-4D97-AF65-F5344CB8AC3E}">
        <p14:creationId xmlns:p14="http://schemas.microsoft.com/office/powerpoint/2010/main" val="585736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DE070A-68D0-0A37-F79D-B89D47B2C6B0}"/>
              </a:ext>
            </a:extLst>
          </p:cNvPr>
          <p:cNvSpPr txBox="1"/>
          <p:nvPr/>
        </p:nvSpPr>
        <p:spPr>
          <a:xfrm>
            <a:off x="4416693" y="736374"/>
            <a:ext cx="3358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/>
              <a:t>공용</a:t>
            </a:r>
            <a:r>
              <a:rPr kumimoji="1" lang="en-US" altLang="ko-KR" sz="3200" dirty="0"/>
              <a:t> IP</a:t>
            </a:r>
            <a:r>
              <a:rPr kumimoji="1" lang="ko-KR" altLang="en-US" sz="3200" dirty="0"/>
              <a:t>와 사설 </a:t>
            </a:r>
            <a:r>
              <a:rPr kumimoji="1" lang="en-US" altLang="ko-KR" sz="3200" dirty="0"/>
              <a:t>IP</a:t>
            </a:r>
            <a:endParaRPr kumimoji="1" lang="ko-KR" alt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2E7A86-2F34-EB74-7302-3490BC95072C}"/>
              </a:ext>
            </a:extLst>
          </p:cNvPr>
          <p:cNvSpPr txBox="1"/>
          <p:nvPr/>
        </p:nvSpPr>
        <p:spPr>
          <a:xfrm>
            <a:off x="7480384" y="1752993"/>
            <a:ext cx="436063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서든어택 예시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일반전은 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Host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가 유저로 잡힘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–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공인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IP</a:t>
            </a:r>
            <a:r>
              <a:rPr lang="ko-KR" altLang="en-US" b="0" i="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사용하는 플레이어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중에 게임시작과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동시에 가장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먼저 게임에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입장 된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플레이어를 뜻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함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.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공유기 사용자 즉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,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사설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IP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사용자들은 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Host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가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절대로 될 수 없으며 사설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IP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사용자는 방내에 공인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IP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사용자가 없으면 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P2P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문제로 인해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게임을 시작할 수 없음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즉 호스트 컴퓨터가 이 </a:t>
            </a:r>
            <a:r>
              <a:rPr lang="ko-KR" altLang="en-US" b="0" i="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일반전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하는 동안의 서버컴퓨터가 </a:t>
            </a:r>
            <a:r>
              <a:rPr lang="ko-KR" altLang="en-US" b="0" i="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되는거임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우선순위는 방장 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-&gt;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유저</a:t>
            </a:r>
            <a:endParaRPr lang="en-US" altLang="ko-KR" b="0" i="0" dirty="0"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endParaRPr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ko-KR" altLang="en-US" b="0" i="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클랜전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,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b="0" i="0" dirty="0" err="1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랭크전</a:t>
            </a:r>
            <a:r>
              <a:rPr lang="ko-KR" altLang="en-US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 등은 서든어택 서버가 호스트가 되기 때문에 상관없음</a:t>
            </a:r>
            <a:r>
              <a:rPr lang="en-US" altLang="ko-KR" b="0" i="0" dirty="0"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. </a:t>
            </a:r>
            <a:endParaRPr kumimoji="1" lang="ko-KR" altLang="en-US" dirty="0"/>
          </a:p>
        </p:txBody>
      </p:sp>
      <p:pic>
        <p:nvPicPr>
          <p:cNvPr id="7" name="그림 6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44A7023F-4976-B2CB-6061-E43F47312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53" y="1321149"/>
            <a:ext cx="6423471" cy="496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122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47D796B-86F7-C221-5DBF-F5EF4AB3E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878" y="2146836"/>
            <a:ext cx="7772400" cy="3066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CCEB2D-882C-9183-12D7-A90AFE620508}"/>
              </a:ext>
            </a:extLst>
          </p:cNvPr>
          <p:cNvSpPr txBox="1"/>
          <p:nvPr/>
        </p:nvSpPr>
        <p:spPr>
          <a:xfrm>
            <a:off x="841226" y="851054"/>
            <a:ext cx="103477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dirty="0"/>
              <a:t>PC</a:t>
            </a:r>
            <a:r>
              <a:rPr kumimoji="1" lang="ko-KR" altLang="en-US" sz="4000" dirty="0"/>
              <a:t>방의 컴퓨터는 공인</a:t>
            </a:r>
            <a:r>
              <a:rPr kumimoji="1" lang="en-US" altLang="ko-KR" sz="4000" dirty="0"/>
              <a:t>IP</a:t>
            </a:r>
            <a:r>
              <a:rPr kumimoji="1" lang="ko-KR" altLang="en-US" sz="4000" dirty="0"/>
              <a:t> 일까</a:t>
            </a:r>
            <a:r>
              <a:rPr kumimoji="1" lang="en-US" altLang="ko-KR" sz="4000" dirty="0"/>
              <a:t>?</a:t>
            </a:r>
            <a:r>
              <a:rPr kumimoji="1" lang="ko-KR" altLang="en-US" sz="4000" dirty="0"/>
              <a:t> 사설</a:t>
            </a:r>
            <a:r>
              <a:rPr kumimoji="1" lang="en-US" altLang="ko-KR" sz="4000" dirty="0"/>
              <a:t>IP</a:t>
            </a:r>
            <a:r>
              <a:rPr kumimoji="1" lang="ko-KR" altLang="en-US" sz="4000" dirty="0"/>
              <a:t> 일까</a:t>
            </a:r>
            <a:r>
              <a:rPr kumimoji="1" lang="en-US" altLang="ko-KR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15436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47D796B-86F7-C221-5DBF-F5EF4AB3E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878" y="2146836"/>
            <a:ext cx="7772400" cy="3066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CCEB2D-882C-9183-12D7-A90AFE620508}"/>
              </a:ext>
            </a:extLst>
          </p:cNvPr>
          <p:cNvSpPr txBox="1"/>
          <p:nvPr/>
        </p:nvSpPr>
        <p:spPr>
          <a:xfrm>
            <a:off x="841226" y="851054"/>
            <a:ext cx="103477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dirty="0"/>
              <a:t>PC</a:t>
            </a:r>
            <a:r>
              <a:rPr kumimoji="1" lang="ko-KR" altLang="en-US" sz="4000" dirty="0"/>
              <a:t>방의 컴퓨터는 공인</a:t>
            </a:r>
            <a:r>
              <a:rPr kumimoji="1" lang="en-US" altLang="ko-KR" sz="4000" dirty="0"/>
              <a:t>IP</a:t>
            </a:r>
            <a:r>
              <a:rPr kumimoji="1" lang="ko-KR" altLang="en-US" sz="4000" dirty="0"/>
              <a:t> 일까</a:t>
            </a:r>
            <a:r>
              <a:rPr kumimoji="1" lang="en-US" altLang="ko-KR" sz="4000" dirty="0"/>
              <a:t>?</a:t>
            </a:r>
            <a:r>
              <a:rPr kumimoji="1" lang="ko-KR" altLang="en-US" sz="4000" dirty="0"/>
              <a:t> 사설</a:t>
            </a:r>
            <a:r>
              <a:rPr kumimoji="1" lang="en-US" altLang="ko-KR" sz="4000" dirty="0"/>
              <a:t>IP</a:t>
            </a:r>
            <a:r>
              <a:rPr kumimoji="1" lang="ko-KR" altLang="en-US" sz="4000" dirty="0"/>
              <a:t> 일까</a:t>
            </a:r>
            <a:r>
              <a:rPr kumimoji="1" lang="en-US" altLang="ko-KR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02716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77AEE5-18F7-B7EB-200A-E845E691077B}"/>
              </a:ext>
            </a:extLst>
          </p:cNvPr>
          <p:cNvSpPr txBox="1"/>
          <p:nvPr/>
        </p:nvSpPr>
        <p:spPr>
          <a:xfrm>
            <a:off x="1440719" y="2290046"/>
            <a:ext cx="9310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몇몇 게임은 원활한 게임이나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어뷰징을</a:t>
            </a:r>
            <a:r>
              <a:rPr kumimoji="1" lang="ko-KR" altLang="en-US" dirty="0"/>
              <a:t> 막기위해 동일 </a:t>
            </a:r>
            <a:r>
              <a:rPr kumimoji="1" lang="en-US" altLang="ko-KR" dirty="0"/>
              <a:t>IP</a:t>
            </a:r>
            <a:r>
              <a:rPr kumimoji="1" lang="ko-KR" altLang="en-US" dirty="0"/>
              <a:t> 접속 제한을 두는 게임도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다양한 사유로 동일 </a:t>
            </a:r>
            <a:r>
              <a:rPr kumimoji="1" lang="en-US" altLang="ko-KR" dirty="0"/>
              <a:t>IP </a:t>
            </a:r>
            <a:r>
              <a:rPr kumimoji="1" lang="ko-KR" altLang="en-US" dirty="0"/>
              <a:t>접속 제한을 둔다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60391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7B87F851-4A92-A46F-69D6-C72398A7B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678" y="311728"/>
            <a:ext cx="6396644" cy="62345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B4A12A-DE0A-2CA9-CAB5-161929B6C793}"/>
              </a:ext>
            </a:extLst>
          </p:cNvPr>
          <p:cNvSpPr txBox="1"/>
          <p:nvPr/>
        </p:nvSpPr>
        <p:spPr>
          <a:xfrm>
            <a:off x="9043469" y="4685288"/>
            <a:ext cx="2199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아 왜 스타 </a:t>
            </a:r>
            <a:r>
              <a:rPr kumimoji="1" lang="ko-KR" altLang="en-US" dirty="0" err="1"/>
              <a:t>안되노</a:t>
            </a:r>
            <a:r>
              <a:rPr kumimoji="1" lang="en-US" altLang="ko-KR" dirty="0"/>
              <a:t>…</a:t>
            </a:r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7C98B9-1D87-B29E-0DDA-5426353693E6}"/>
              </a:ext>
            </a:extLst>
          </p:cNvPr>
          <p:cNvSpPr txBox="1"/>
          <p:nvPr/>
        </p:nvSpPr>
        <p:spPr>
          <a:xfrm>
            <a:off x="1464658" y="5038436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스타 왜 안됨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07BA14-48FB-25AA-83AC-E6484F18ED27}"/>
              </a:ext>
            </a:extLst>
          </p:cNvPr>
          <p:cNvSpPr txBox="1"/>
          <p:nvPr/>
        </p:nvSpPr>
        <p:spPr>
          <a:xfrm>
            <a:off x="176778" y="286501"/>
            <a:ext cx="35573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어</a:t>
            </a:r>
            <a:r>
              <a:rPr kumimoji="1" lang="en-US" altLang="ko-KR" dirty="0"/>
              <a:t>?</a:t>
            </a:r>
            <a:r>
              <a:rPr kumimoji="1" lang="ko-KR" altLang="en-US" dirty="0"/>
              <a:t> 동일 </a:t>
            </a:r>
            <a:r>
              <a:rPr kumimoji="1" lang="en-US" altLang="ko-KR" dirty="0"/>
              <a:t>IP</a:t>
            </a:r>
            <a:r>
              <a:rPr kumimoji="1" lang="ko-KR" altLang="en-US" dirty="0"/>
              <a:t>주소 </a:t>
            </a:r>
            <a:r>
              <a:rPr kumimoji="1" lang="en-US" altLang="ko-KR" dirty="0"/>
              <a:t>123.123.123.123</a:t>
            </a:r>
          </a:p>
          <a:p>
            <a:r>
              <a:rPr kumimoji="1" lang="ko-KR" altLang="en-US" dirty="0"/>
              <a:t>인데 서로 다른 계정이네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 err="1"/>
              <a:t>어뷰징이다</a:t>
            </a:r>
            <a:r>
              <a:rPr kumimoji="1" lang="ko-KR" altLang="en-US" dirty="0"/>
              <a:t> 막아</a:t>
            </a:r>
            <a:r>
              <a:rPr kumimoji="1" lang="en-US" altLang="ko-KR" dirty="0"/>
              <a:t>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D25AD7-0367-BCFD-E021-3D6C0692CCEB}"/>
              </a:ext>
            </a:extLst>
          </p:cNvPr>
          <p:cNvSpPr txBox="1"/>
          <p:nvPr/>
        </p:nvSpPr>
        <p:spPr>
          <a:xfrm>
            <a:off x="7525593" y="1699327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123.123.123.123</a:t>
            </a:r>
            <a:endParaRPr kumimoji="1"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7E77BF-E635-6212-DAE8-0B2B32B227FA}"/>
              </a:ext>
            </a:extLst>
          </p:cNvPr>
          <p:cNvSpPr txBox="1"/>
          <p:nvPr/>
        </p:nvSpPr>
        <p:spPr>
          <a:xfrm>
            <a:off x="9467681" y="501705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만약 사설</a:t>
            </a:r>
            <a:r>
              <a:rPr kumimoji="1" lang="en-US" altLang="ko-KR" dirty="0"/>
              <a:t> IP</a:t>
            </a:r>
            <a:r>
              <a:rPr kumimoji="1" lang="ko-KR" altLang="en-US" dirty="0"/>
              <a:t> 이면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0216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AD1B926-93F0-AD7C-0A72-9EDC48A33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04671"/>
            <a:ext cx="7772400" cy="48486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501E93-99A2-6E63-D91F-32D5BDCE7E16}"/>
              </a:ext>
            </a:extLst>
          </p:cNvPr>
          <p:cNvSpPr txBox="1"/>
          <p:nvPr/>
        </p:nvSpPr>
        <p:spPr>
          <a:xfrm>
            <a:off x="2451887" y="427259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이야 </a:t>
            </a:r>
            <a:r>
              <a:rPr kumimoji="1" lang="ko-KR" altLang="en-US" dirty="0" err="1"/>
              <a:t>재밌다이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4AABE5-F253-FCD0-7C55-F7677C2B05C5}"/>
              </a:ext>
            </a:extLst>
          </p:cNvPr>
          <p:cNvSpPr txBox="1"/>
          <p:nvPr/>
        </p:nvSpPr>
        <p:spPr>
          <a:xfrm>
            <a:off x="10048959" y="416594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재밌네이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675238-3272-EA92-4428-81AAE9D1CBE5}"/>
              </a:ext>
            </a:extLst>
          </p:cNvPr>
          <p:cNvSpPr txBox="1"/>
          <p:nvPr/>
        </p:nvSpPr>
        <p:spPr>
          <a:xfrm>
            <a:off x="10048959" y="428877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공인 </a:t>
            </a:r>
            <a:r>
              <a:rPr kumimoji="1" lang="en-US" altLang="ko-KR" dirty="0"/>
              <a:t>IP</a:t>
            </a:r>
            <a:r>
              <a:rPr kumimoji="1" lang="ko-KR" altLang="en-US" dirty="0"/>
              <a:t> 이면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3520E9-2B26-A9E5-DE20-740CCEC6453D}"/>
              </a:ext>
            </a:extLst>
          </p:cNvPr>
          <p:cNvSpPr txBox="1"/>
          <p:nvPr/>
        </p:nvSpPr>
        <p:spPr>
          <a:xfrm>
            <a:off x="420786" y="428877"/>
            <a:ext cx="3111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요즘 </a:t>
            </a:r>
            <a:r>
              <a:rPr kumimoji="1" lang="en-US" altLang="ko-KR" dirty="0"/>
              <a:t>PC</a:t>
            </a:r>
            <a:r>
              <a:rPr kumimoji="1" lang="ko-KR" altLang="en-US" dirty="0"/>
              <a:t>방은 공인 </a:t>
            </a:r>
            <a:r>
              <a:rPr kumimoji="1" lang="en-US" altLang="ko-KR" dirty="0"/>
              <a:t>IP</a:t>
            </a:r>
            <a:r>
              <a:rPr kumimoji="1" lang="ko-KR" altLang="en-US" dirty="0" err="1"/>
              <a:t>라고</a:t>
            </a:r>
            <a:r>
              <a:rPr kumimoji="1" lang="ko-KR" altLang="en-US" dirty="0"/>
              <a:t> 함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16108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4119E3-B3E5-C9A5-0B0F-D71D8141EF7C}"/>
              </a:ext>
            </a:extLst>
          </p:cNvPr>
          <p:cNvSpPr txBox="1"/>
          <p:nvPr/>
        </p:nvSpPr>
        <p:spPr>
          <a:xfrm>
            <a:off x="5593298" y="137564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/>
              <a:t>결론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F50163-03BB-4723-F50E-A19C1B106630}"/>
              </a:ext>
            </a:extLst>
          </p:cNvPr>
          <p:cNvSpPr txBox="1"/>
          <p:nvPr/>
        </p:nvSpPr>
        <p:spPr>
          <a:xfrm>
            <a:off x="2838536" y="3059668"/>
            <a:ext cx="65662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서버 컴퓨터는 고정 공용</a:t>
            </a:r>
            <a:r>
              <a:rPr kumimoji="1" lang="en-US" altLang="ko-KR" dirty="0"/>
              <a:t>(Static Public) IP</a:t>
            </a:r>
            <a:r>
              <a:rPr kumimoji="1" lang="ko-KR" altLang="en-US" dirty="0"/>
              <a:t> 주소를 가져야 한다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변하지 않고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어디서나 접근 가능한 주소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사설 </a:t>
            </a:r>
            <a:r>
              <a:rPr kumimoji="1" lang="en-US" altLang="ko-KR" dirty="0"/>
              <a:t>IP</a:t>
            </a:r>
            <a:r>
              <a:rPr kumimoji="1" lang="ko-KR" altLang="en-US" dirty="0"/>
              <a:t>는 숨어 있기 때문에 일반적으로는 접근 불가</a:t>
            </a:r>
          </a:p>
        </p:txBody>
      </p:sp>
    </p:spTree>
    <p:extLst>
      <p:ext uri="{BB962C8B-B14F-4D97-AF65-F5344CB8AC3E}">
        <p14:creationId xmlns:p14="http://schemas.microsoft.com/office/powerpoint/2010/main" val="4028693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3227AE-C9A7-D610-5023-B737A226CDF4}"/>
              </a:ext>
            </a:extLst>
          </p:cNvPr>
          <p:cNvSpPr txBox="1"/>
          <p:nvPr/>
        </p:nvSpPr>
        <p:spPr>
          <a:xfrm>
            <a:off x="5331207" y="1647645"/>
            <a:ext cx="15295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배포</a:t>
            </a:r>
            <a:r>
              <a:rPr kumimoji="1" lang="ko-KR" altLang="en-US" sz="32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란</a:t>
            </a:r>
            <a:r>
              <a:rPr kumimoji="1" lang="en-US" altLang="ko-KR" sz="32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?</a:t>
            </a:r>
            <a:endParaRPr kumimoji="1" lang="ko-KR" altLang="en-US" sz="3200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404537-E33B-D09D-DE59-768D2AC7C577}"/>
              </a:ext>
            </a:extLst>
          </p:cNvPr>
          <p:cNvSpPr txBox="1"/>
          <p:nvPr/>
        </p:nvSpPr>
        <p:spPr>
          <a:xfrm>
            <a:off x="2533967" y="3059668"/>
            <a:ext cx="7124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0" i="0" dirty="0">
                <a:solidFill>
                  <a:srgbClr val="374151"/>
                </a:solidFill>
                <a:effectLst/>
                <a:latin typeface="Söhne"/>
              </a:rPr>
              <a:t>개발된 소프트웨어를 최종 사용자가 사용할 수 있도록 하는 모든 활동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65596A-39B4-FF9B-BE78-C71C85E3D2B2}"/>
              </a:ext>
            </a:extLst>
          </p:cNvPr>
          <p:cNvSpPr txBox="1"/>
          <p:nvPr/>
        </p:nvSpPr>
        <p:spPr>
          <a:xfrm>
            <a:off x="2308745" y="3885085"/>
            <a:ext cx="757450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즉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개발한 것을 서버에서 실행시키면 배포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서버는 어디서나 접속할 수 있으니</a:t>
            </a:r>
            <a:endParaRPr kumimoji="1" lang="en-US" altLang="ko-KR" dirty="0"/>
          </a:p>
          <a:p>
            <a:r>
              <a:rPr kumimoji="1" lang="ko-KR" altLang="en-US" dirty="0"/>
              <a:t>예를 들어 우리가 개발한 내용</a:t>
            </a:r>
            <a:r>
              <a:rPr kumimoji="1" lang="en-US" altLang="ko-KR" dirty="0"/>
              <a:t>(ex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</a:t>
            </a:r>
            <a:r>
              <a:rPr kumimoji="1" lang="en-US" altLang="ko-KR" dirty="0"/>
              <a:t>, spring </a:t>
            </a:r>
            <a:r>
              <a:rPr kumimoji="1" lang="en-US" altLang="ko-KR" dirty="0" err="1"/>
              <a:t>mysql</a:t>
            </a:r>
            <a:r>
              <a:rPr kumimoji="1" lang="en-US" altLang="ko-KR" dirty="0"/>
              <a:t>)</a:t>
            </a:r>
            <a:r>
              <a:rPr kumimoji="1" lang="ko-KR" altLang="en-US" dirty="0"/>
              <a:t>을</a:t>
            </a:r>
            <a:r>
              <a:rPr kumimoji="1" lang="en-US" altLang="ko-KR" dirty="0"/>
              <a:t> </a:t>
            </a:r>
          </a:p>
          <a:p>
            <a:r>
              <a:rPr kumimoji="1" lang="ko-KR" altLang="en-US" dirty="0"/>
              <a:t>서버 컴퓨터</a:t>
            </a:r>
            <a:r>
              <a:rPr kumimoji="1" lang="en-US" altLang="ko-KR" dirty="0"/>
              <a:t>(123.123.123.123)</a:t>
            </a:r>
            <a:r>
              <a:rPr kumimoji="1" lang="ko-KR" altLang="en-US" dirty="0"/>
              <a:t>의</a:t>
            </a:r>
            <a:r>
              <a:rPr kumimoji="1" lang="en-US" altLang="ko-KR" dirty="0"/>
              <a:t> 3000, 8080, 3306</a:t>
            </a:r>
            <a:r>
              <a:rPr kumimoji="1" lang="ko-KR" altLang="en-US" dirty="0"/>
              <a:t>번 포트에서 실행하면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브라우저에 </a:t>
            </a:r>
            <a:r>
              <a:rPr kumimoji="1" lang="en-US" altLang="ko-KR" dirty="0"/>
              <a:t>123.123.123.123:3000</a:t>
            </a:r>
            <a:r>
              <a:rPr kumimoji="1" lang="ko-KR" altLang="en-US" dirty="0"/>
              <a:t> 로 접속하면 </a:t>
            </a:r>
            <a:r>
              <a:rPr kumimoji="1" lang="ko-KR" altLang="en-US" dirty="0" err="1"/>
              <a:t>리액트</a:t>
            </a:r>
            <a:r>
              <a:rPr kumimoji="1" lang="ko-KR" altLang="en-US" dirty="0"/>
              <a:t> 결과창이 뜸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2339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B40A798-6838-A542-CEDB-C3D47AC2E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698" y="699863"/>
            <a:ext cx="9404604" cy="545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5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E8DF585E-EAD0-0078-4FBB-663584333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15" y="161294"/>
            <a:ext cx="11379570" cy="6535411"/>
          </a:xfrm>
          <a:prstGeom prst="rect">
            <a:avLst/>
          </a:prstGeom>
        </p:spPr>
      </p:pic>
      <p:pic>
        <p:nvPicPr>
          <p:cNvPr id="5" name="그림 4" descr="텍스트, 폰트, 스크린샷, 로고이(가) 표시된 사진&#10;&#10;자동 생성된 설명">
            <a:extLst>
              <a:ext uri="{FF2B5EF4-FFF2-40B4-BE49-F238E27FC236}">
                <a16:creationId xmlns:a16="http://schemas.microsoft.com/office/drawing/2014/main" id="{015BFFB3-28C2-9C77-5862-5AD4D3AB2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5027" y="720399"/>
            <a:ext cx="3804347" cy="1002220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D1613B9-F429-F5D5-917D-F9A29881ECB8}"/>
              </a:ext>
            </a:extLst>
          </p:cNvPr>
          <p:cNvSpPr/>
          <p:nvPr/>
        </p:nvSpPr>
        <p:spPr>
          <a:xfrm>
            <a:off x="3026421" y="1019596"/>
            <a:ext cx="728283" cy="372234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327FA-0136-1038-6369-6632056C92DC}"/>
              </a:ext>
            </a:extLst>
          </p:cNvPr>
          <p:cNvSpPr txBox="1"/>
          <p:nvPr/>
        </p:nvSpPr>
        <p:spPr>
          <a:xfrm>
            <a:off x="2348843" y="1759299"/>
            <a:ext cx="5631670" cy="156966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kumimoji="1" lang="ko-KR" altLang="en-US" sz="3200" dirty="0" err="1"/>
              <a:t>주소창</a:t>
            </a:r>
            <a:r>
              <a:rPr kumimoji="1" lang="ko-KR" altLang="en-US" sz="3200" dirty="0"/>
              <a:t> 뒤에 </a:t>
            </a:r>
            <a:r>
              <a:rPr kumimoji="1" lang="en-US" altLang="ko-KR" sz="3200" dirty="0"/>
              <a:t>:</a:t>
            </a:r>
            <a:r>
              <a:rPr kumimoji="1" lang="ko-KR" altLang="en-US" sz="3200" dirty="0"/>
              <a:t>포트를 생략하면</a:t>
            </a:r>
            <a:endParaRPr kumimoji="1" lang="en-US" altLang="ko-KR" sz="3200" dirty="0"/>
          </a:p>
          <a:p>
            <a:r>
              <a:rPr kumimoji="1" lang="en-US" altLang="ko-KR" sz="3200" dirty="0"/>
              <a:t>Http -&gt; 80 </a:t>
            </a:r>
            <a:r>
              <a:rPr kumimoji="1" lang="ko-KR" altLang="en-US" sz="3200" dirty="0"/>
              <a:t>포트</a:t>
            </a:r>
            <a:endParaRPr kumimoji="1" lang="en-US" altLang="ko-KR" sz="3200" dirty="0"/>
          </a:p>
          <a:p>
            <a:r>
              <a:rPr kumimoji="1" lang="en-US" altLang="ko-KR" sz="3200" dirty="0"/>
              <a:t>Https -&gt; 443 </a:t>
            </a:r>
            <a:r>
              <a:rPr kumimoji="1" lang="ko-KR" altLang="en-US" sz="3200" dirty="0"/>
              <a:t>포트</a:t>
            </a:r>
            <a:endParaRPr kumimoji="1"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1664903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DDFC77-0016-C737-C2B7-E571A8E22B39}"/>
              </a:ext>
            </a:extLst>
          </p:cNvPr>
          <p:cNvSpPr txBox="1"/>
          <p:nvPr/>
        </p:nvSpPr>
        <p:spPr>
          <a:xfrm>
            <a:off x="2484291" y="4588573"/>
            <a:ext cx="719620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클라이언트는 정보를 요청하는 쪽이고 서버는 정보를 제공하는 쪽이다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</a:p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이것은 상대적인 개념으로 클라이언트를 위한 </a:t>
            </a:r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전용머신이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따로 있는 것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은 아니고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클라이언트 소프트웨어인 웹 브라우저가 설치되어 있다면 클라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이언트가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되는 것이고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서버 소프트웨어인 웹서버가 설치되어 있다면 서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버가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되는 것이다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.</a:t>
            </a:r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F868AC9-1544-6220-C4CC-038F351F773A}"/>
              </a:ext>
            </a:extLst>
          </p:cNvPr>
          <p:cNvGrpSpPr/>
          <p:nvPr/>
        </p:nvGrpSpPr>
        <p:grpSpPr>
          <a:xfrm>
            <a:off x="1859208" y="1722511"/>
            <a:ext cx="8473584" cy="2474240"/>
            <a:chOff x="1859206" y="954760"/>
            <a:chExt cx="8473584" cy="2474240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9C8CE72-B5FE-7DDD-E039-408465F1B059}"/>
                </a:ext>
              </a:extLst>
            </p:cNvPr>
            <p:cNvGrpSpPr/>
            <p:nvPr/>
          </p:nvGrpSpPr>
          <p:grpSpPr>
            <a:xfrm>
              <a:off x="1859206" y="954760"/>
              <a:ext cx="8473584" cy="2474240"/>
              <a:chOff x="1650623" y="2227156"/>
              <a:chExt cx="8473584" cy="2474240"/>
            </a:xfrm>
          </p:grpSpPr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1C5C83C8-CB31-2803-097D-CCA79CCA35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20087" y="3140015"/>
                <a:ext cx="2751826" cy="0"/>
              </a:xfrm>
              <a:prstGeom prst="straightConnector1">
                <a:avLst/>
              </a:prstGeom>
              <a:ln w="76200">
                <a:solidFill>
                  <a:schemeClr val="accent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직선 화살표 연결선 7">
                <a:extLst>
                  <a:ext uri="{FF2B5EF4-FFF2-40B4-BE49-F238E27FC236}">
                    <a16:creationId xmlns:a16="http://schemas.microsoft.com/office/drawing/2014/main" id="{8B9ACE0D-8126-DF58-CF5D-D7C06829DE8E}"/>
                  </a:ext>
                </a:extLst>
              </p:cNvPr>
              <p:cNvCxnSpPr/>
              <p:nvPr/>
            </p:nvCxnSpPr>
            <p:spPr>
              <a:xfrm flipH="1">
                <a:off x="4651076" y="3575648"/>
                <a:ext cx="2751826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7D3ED38-6AD7-F67F-093B-75E4F98FD52B}"/>
                  </a:ext>
                </a:extLst>
              </p:cNvPr>
              <p:cNvSpPr txBox="1"/>
              <p:nvPr/>
            </p:nvSpPr>
            <p:spPr>
              <a:xfrm>
                <a:off x="5772835" y="2552867"/>
                <a:ext cx="6174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dirty="0">
                    <a:solidFill>
                      <a:schemeClr val="accent6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요청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16657D0-BF14-BDFE-F4A9-DFCB1FCE7660}"/>
                  </a:ext>
                </a:extLst>
              </p:cNvPr>
              <p:cNvSpPr txBox="1"/>
              <p:nvPr/>
            </p:nvSpPr>
            <p:spPr>
              <a:xfrm>
                <a:off x="5787261" y="3826615"/>
                <a:ext cx="6174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dirty="0">
                    <a:solidFill>
                      <a:schemeClr val="accent1"/>
                    </a:solidFill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응답</a:t>
                </a:r>
              </a:p>
            </p:txBody>
          </p: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C6159B20-D43E-1A77-E29B-908B2D72D39B}"/>
                  </a:ext>
                </a:extLst>
              </p:cNvPr>
              <p:cNvGrpSpPr/>
              <p:nvPr/>
            </p:nvGrpSpPr>
            <p:grpSpPr>
              <a:xfrm>
                <a:off x="1650623" y="2227156"/>
                <a:ext cx="8473584" cy="2474240"/>
                <a:chOff x="1650623" y="2227156"/>
                <a:chExt cx="8473584" cy="2474240"/>
              </a:xfrm>
            </p:grpSpPr>
            <p:pic>
              <p:nvPicPr>
                <p:cNvPr id="12" name="그림 11" descr="블랙, 어둠이(가) 표시된 사진&#10;&#10;자동 생성된 설명">
                  <a:extLst>
                    <a:ext uri="{FF2B5EF4-FFF2-40B4-BE49-F238E27FC236}">
                      <a16:creationId xmlns:a16="http://schemas.microsoft.com/office/drawing/2014/main" id="{30835B60-50CA-CBC4-6652-8E302306C8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8137690" y="2435741"/>
                  <a:ext cx="1986517" cy="1986517"/>
                </a:xfrm>
                <a:prstGeom prst="rect">
                  <a:avLst/>
                </a:prstGeom>
              </p:spPr>
            </p:pic>
            <p:grpSp>
              <p:nvGrpSpPr>
                <p:cNvPr id="13" name="그룹 12">
                  <a:extLst>
                    <a:ext uri="{FF2B5EF4-FFF2-40B4-BE49-F238E27FC236}">
                      <a16:creationId xmlns:a16="http://schemas.microsoft.com/office/drawing/2014/main" id="{1415ADC6-3E0F-1953-8E57-F1F625E2A1EE}"/>
                    </a:ext>
                  </a:extLst>
                </p:cNvPr>
                <p:cNvGrpSpPr/>
                <p:nvPr/>
              </p:nvGrpSpPr>
              <p:grpSpPr>
                <a:xfrm>
                  <a:off x="1650623" y="2227156"/>
                  <a:ext cx="2403686" cy="2474240"/>
                  <a:chOff x="1650623" y="2227156"/>
                  <a:chExt cx="2403686" cy="2474240"/>
                </a:xfrm>
              </p:grpSpPr>
              <p:pic>
                <p:nvPicPr>
                  <p:cNvPr id="15" name="그림 14" descr="블랙, 어둠이(가) 표시된 사진&#10;&#10;자동 생성된 설명">
                    <a:extLst>
                      <a:ext uri="{FF2B5EF4-FFF2-40B4-BE49-F238E27FC236}">
                        <a16:creationId xmlns:a16="http://schemas.microsoft.com/office/drawing/2014/main" id="{491B4010-62B3-00CD-FF63-4A18EFD3608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650623" y="2227156"/>
                    <a:ext cx="2403686" cy="2403686"/>
                  </a:xfrm>
                  <a:prstGeom prst="rect">
                    <a:avLst/>
                  </a:prstGeom>
                </p:spPr>
              </p:pic>
              <p:sp>
                <p:nvSpPr>
                  <p:cNvPr id="16" name="직사각형 15">
                    <a:extLst>
                      <a:ext uri="{FF2B5EF4-FFF2-40B4-BE49-F238E27FC236}">
                        <a16:creationId xmlns:a16="http://schemas.microsoft.com/office/drawing/2014/main" id="{6FAAAB01-3E05-A45D-4381-5C71D2D2B33C}"/>
                      </a:ext>
                    </a:extLst>
                  </p:cNvPr>
                  <p:cNvSpPr/>
                  <p:nvPr/>
                </p:nvSpPr>
                <p:spPr>
                  <a:xfrm>
                    <a:off x="1716657" y="4195947"/>
                    <a:ext cx="1708030" cy="50544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>
                      <a:latin typeface="NanumGothic" panose="020D0604000000000000" pitchFamily="34" charset="-127"/>
                      <a:ea typeface="NanumGothic" panose="020D0604000000000000" pitchFamily="34" charset="-127"/>
                    </a:endParaRPr>
                  </a:p>
                </p:txBody>
              </p:sp>
            </p:grpSp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FC46693D-A740-DF6D-1829-F481F82B1DEC}"/>
                    </a:ext>
                  </a:extLst>
                </p:cNvPr>
                <p:cNvSpPr/>
                <p:nvPr/>
              </p:nvSpPr>
              <p:spPr>
                <a:xfrm>
                  <a:off x="7752272" y="4125393"/>
                  <a:ext cx="1708030" cy="5054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>
                    <a:latin typeface="NanumGothic" panose="020D0604000000000000" pitchFamily="34" charset="-127"/>
                    <a:ea typeface="NanumGothic" panose="020D0604000000000000" pitchFamily="34" charset="-127"/>
                  </a:endParaRPr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0462328-1FE3-B1FF-5CE5-0055A5F23986}"/>
                </a:ext>
              </a:extLst>
            </p:cNvPr>
            <p:cNvSpPr txBox="1"/>
            <p:nvPr/>
          </p:nvSpPr>
          <p:spPr>
            <a:xfrm>
              <a:off x="2484291" y="2851155"/>
              <a:ext cx="12666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클라이언트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A35A215-1A2A-5A3B-7C26-95B7441605EF}"/>
                </a:ext>
              </a:extLst>
            </p:cNvPr>
            <p:cNvSpPr txBox="1"/>
            <p:nvPr/>
          </p:nvSpPr>
          <p:spPr>
            <a:xfrm>
              <a:off x="9008610" y="2923551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서버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28AF864-D201-9509-EDBB-67162F284A66}"/>
              </a:ext>
            </a:extLst>
          </p:cNvPr>
          <p:cNvSpPr txBox="1"/>
          <p:nvPr/>
        </p:nvSpPr>
        <p:spPr>
          <a:xfrm>
            <a:off x="2507376" y="1260135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크롬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C54630-BDD4-2662-987C-283F0E83A3E0}"/>
              </a:ext>
            </a:extLst>
          </p:cNvPr>
          <p:cNvSpPr txBox="1"/>
          <p:nvPr/>
        </p:nvSpPr>
        <p:spPr>
          <a:xfrm>
            <a:off x="3153707" y="1167091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사파리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112A2B-4952-D39E-EB1C-8CF2A4FD48AB}"/>
              </a:ext>
            </a:extLst>
          </p:cNvPr>
          <p:cNvSpPr txBox="1"/>
          <p:nvPr/>
        </p:nvSpPr>
        <p:spPr>
          <a:xfrm>
            <a:off x="2484291" y="1607465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파이어폭스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B2CEF3-AE96-5736-BF63-5F741C0DBA6A}"/>
              </a:ext>
            </a:extLst>
          </p:cNvPr>
          <p:cNvSpPr txBox="1"/>
          <p:nvPr/>
        </p:nvSpPr>
        <p:spPr>
          <a:xfrm>
            <a:off x="8639788" y="1561764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Nginx</a:t>
            </a:r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782EA3-7DCF-05BD-F262-9E994CBFCF7F}"/>
              </a:ext>
            </a:extLst>
          </p:cNvPr>
          <p:cNvSpPr txBox="1"/>
          <p:nvPr/>
        </p:nvSpPr>
        <p:spPr>
          <a:xfrm>
            <a:off x="8958176" y="1157155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Apache</a:t>
            </a:r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8E16C7-B6D0-2F71-F25C-B200502B58F4}"/>
              </a:ext>
            </a:extLst>
          </p:cNvPr>
          <p:cNvSpPr txBox="1"/>
          <p:nvPr/>
        </p:nvSpPr>
        <p:spPr>
          <a:xfrm>
            <a:off x="9406242" y="1468720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Microsoft</a:t>
            </a:r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76340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2278D0-BF6D-BDED-C5FC-5B4BDAA13C09}"/>
              </a:ext>
            </a:extLst>
          </p:cNvPr>
          <p:cNvSpPr txBox="1"/>
          <p:nvPr/>
        </p:nvSpPr>
        <p:spPr>
          <a:xfrm>
            <a:off x="3046928" y="2828835"/>
            <a:ext cx="609814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/>
              <a:t>더 공부하고 </a:t>
            </a:r>
            <a:r>
              <a:rPr kumimoji="1" lang="ko-KR" altLang="en-US" sz="3600" dirty="0" err="1"/>
              <a:t>싶다하면</a:t>
            </a:r>
            <a:endParaRPr kumimoji="1" lang="en-US" altLang="ko-KR" sz="3600" dirty="0"/>
          </a:p>
          <a:p>
            <a:r>
              <a:rPr kumimoji="1" lang="en-US" altLang="ko-KR" sz="3600" dirty="0"/>
              <a:t>“</a:t>
            </a:r>
            <a:r>
              <a:rPr kumimoji="1" lang="ko-KR" altLang="en-US" sz="3600" dirty="0"/>
              <a:t>컴퓨터 네트워크</a:t>
            </a:r>
            <a:r>
              <a:rPr kumimoji="1" lang="en-US" altLang="ko-KR" sz="3600" dirty="0"/>
              <a:t>”</a:t>
            </a:r>
            <a:r>
              <a:rPr kumimoji="1" lang="ko-KR" altLang="en-US" sz="3600" dirty="0"/>
              <a:t> 공부 </a:t>
            </a:r>
            <a:r>
              <a:rPr kumimoji="1" lang="ko-KR" altLang="en-US" sz="3600" dirty="0" err="1"/>
              <a:t>ㄱㄱ</a:t>
            </a:r>
            <a:endParaRPr kumimoji="1" lang="en-US" altLang="ko-KR" sz="3600" dirty="0"/>
          </a:p>
          <a:p>
            <a:endParaRPr kumimoji="1" lang="en-US" altLang="ko-KR" sz="3600" dirty="0"/>
          </a:p>
          <a:p>
            <a:r>
              <a:rPr kumimoji="1" lang="ko-KR" altLang="en-US" sz="3600" dirty="0"/>
              <a:t>끝</a:t>
            </a:r>
            <a:r>
              <a:rPr kumimoji="1" lang="en-US" altLang="ko-KR" sz="3600" dirty="0"/>
              <a:t>.</a:t>
            </a:r>
            <a:endParaRPr kumimoji="1"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677288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스크린샷, 소프트웨어, 웹사이트이(가) 표시된 사진&#10;&#10;자동 생성된 설명">
            <a:extLst>
              <a:ext uri="{FF2B5EF4-FFF2-40B4-BE49-F238E27FC236}">
                <a16:creationId xmlns:a16="http://schemas.microsoft.com/office/drawing/2014/main" id="{F51C9399-47C0-B482-D0BD-EED0CF81B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458358"/>
            <a:ext cx="10345064" cy="59412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0CE6E5-2705-3E42-B4F2-972AE8832D01}"/>
              </a:ext>
            </a:extLst>
          </p:cNvPr>
          <p:cNvSpPr txBox="1"/>
          <p:nvPr/>
        </p:nvSpPr>
        <p:spPr>
          <a:xfrm>
            <a:off x="155275" y="172529"/>
            <a:ext cx="3430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주소창에 주소를 입력하고 접속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37526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3FAE261-57BA-646C-9469-7C04CB8D3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1332310"/>
            <a:ext cx="10345064" cy="419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14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EFAC1DB-D012-630E-7872-6284CEB8A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180" y="786961"/>
            <a:ext cx="8549640" cy="528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664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DE070A-68D0-0A37-F79D-B89D47B2C6B0}"/>
              </a:ext>
            </a:extLst>
          </p:cNvPr>
          <p:cNvSpPr txBox="1"/>
          <p:nvPr/>
        </p:nvSpPr>
        <p:spPr>
          <a:xfrm>
            <a:off x="4416693" y="736374"/>
            <a:ext cx="3358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/>
              <a:t>공용</a:t>
            </a:r>
            <a:r>
              <a:rPr kumimoji="1" lang="en-US" altLang="ko-KR" sz="3200" dirty="0"/>
              <a:t> IP</a:t>
            </a:r>
            <a:r>
              <a:rPr kumimoji="1" lang="ko-KR" altLang="en-US" sz="3200" dirty="0"/>
              <a:t>와 사설 </a:t>
            </a:r>
            <a:r>
              <a:rPr kumimoji="1" lang="en-US" altLang="ko-KR" sz="3200" dirty="0"/>
              <a:t>IP</a:t>
            </a:r>
            <a:endParaRPr kumimoji="1" lang="ko-KR" alt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F10963-F8F9-4F59-D2C5-84E9163E57E1}"/>
              </a:ext>
            </a:extLst>
          </p:cNvPr>
          <p:cNvSpPr txBox="1"/>
          <p:nvPr/>
        </p:nvSpPr>
        <p:spPr>
          <a:xfrm>
            <a:off x="1587970" y="2203834"/>
            <a:ext cx="90160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공용</a:t>
            </a:r>
            <a:r>
              <a:rPr kumimoji="1" lang="en-US" altLang="ko-KR" b="1" dirty="0"/>
              <a:t> IP</a:t>
            </a:r>
            <a:r>
              <a:rPr kumimoji="1" lang="ko-KR" altLang="en-US" b="1" dirty="0"/>
              <a:t> 주소</a:t>
            </a:r>
            <a:r>
              <a:rPr kumimoji="1" lang="en-US" altLang="ko-KR" b="1" dirty="0"/>
              <a:t>(Public IP Address)</a:t>
            </a:r>
            <a:r>
              <a:rPr kumimoji="1" lang="ko-KR" altLang="en-US" dirty="0"/>
              <a:t>는 인터넷 상에서 유일하게 식별 가능한 </a:t>
            </a:r>
            <a:r>
              <a:rPr kumimoji="1" lang="en-US" altLang="ko-KR" dirty="0"/>
              <a:t>IP</a:t>
            </a:r>
            <a:r>
              <a:rPr kumimoji="1" lang="ko-KR" altLang="en-US" dirty="0"/>
              <a:t> 주소이다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 주소를 통해 사용자나 조직의 네트워크가 전 세계적인 인터넷에 연결되고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다른</a:t>
            </a:r>
            <a:endParaRPr kumimoji="1" lang="en-US" altLang="ko-KR" dirty="0"/>
          </a:p>
          <a:p>
            <a:r>
              <a:rPr kumimoji="1" lang="ko-KR" altLang="en-US" dirty="0"/>
              <a:t>시스템과 통신할 수 있다</a:t>
            </a:r>
            <a:r>
              <a:rPr kumimoji="1"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9FC602-DFA7-8A47-5577-708B3D1B4FCD}"/>
              </a:ext>
            </a:extLst>
          </p:cNvPr>
          <p:cNvSpPr txBox="1"/>
          <p:nvPr/>
        </p:nvSpPr>
        <p:spPr>
          <a:xfrm>
            <a:off x="580707" y="3740073"/>
            <a:ext cx="110305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dirty="0"/>
              <a:t>유일성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각 공용 </a:t>
            </a:r>
            <a:r>
              <a:rPr kumimoji="1" lang="en-US" altLang="ko-KR" dirty="0"/>
              <a:t>IP</a:t>
            </a:r>
            <a:r>
              <a:rPr kumimoji="1" lang="ko-KR" altLang="en-US" dirty="0"/>
              <a:t> 주소는 전 세계적으로 고유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인터넷 상 모든 장치가 서로를 명확히 식별 및 통신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접근 가능성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공용 </a:t>
            </a:r>
            <a:r>
              <a:rPr kumimoji="1" lang="en-US" altLang="ko-KR" dirty="0"/>
              <a:t>IP</a:t>
            </a:r>
            <a:r>
              <a:rPr kumimoji="1" lang="ko-KR" altLang="en-US" dirty="0"/>
              <a:t> 주소는 어디 곳에서나 접근 가능</a:t>
            </a:r>
            <a:r>
              <a:rPr kumimoji="1" lang="en-US" altLang="ko-KR" dirty="0"/>
              <a:t>,</a:t>
            </a:r>
            <a:r>
              <a:rPr kumimoji="1" lang="ko-KR" altLang="en-US" dirty="0"/>
              <a:t> 외부에서 접속해야 하는 서비스에 특히 중요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할당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공용 </a:t>
            </a:r>
            <a:r>
              <a:rPr kumimoji="1" lang="en-US" altLang="ko-KR" dirty="0"/>
              <a:t>IP</a:t>
            </a:r>
            <a:r>
              <a:rPr kumimoji="1" lang="ko-KR" altLang="en-US" dirty="0"/>
              <a:t> 주소는 인터넷 서비스 제공업체</a:t>
            </a:r>
            <a:r>
              <a:rPr kumimoji="1" lang="en-US" altLang="ko-KR" dirty="0"/>
              <a:t>(ISP)</a:t>
            </a:r>
            <a:r>
              <a:rPr kumimoji="1" lang="ko-KR" altLang="en-US" dirty="0"/>
              <a:t>나 관련 기간으로부터 할당 받음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돈</a:t>
            </a:r>
            <a:r>
              <a:rPr kumimoji="1" lang="en-US" altLang="ko-KR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596368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DE070A-68D0-0A37-F79D-B89D47B2C6B0}"/>
              </a:ext>
            </a:extLst>
          </p:cNvPr>
          <p:cNvSpPr txBox="1"/>
          <p:nvPr/>
        </p:nvSpPr>
        <p:spPr>
          <a:xfrm>
            <a:off x="4416693" y="736374"/>
            <a:ext cx="33586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/>
              <a:t>공용</a:t>
            </a:r>
            <a:r>
              <a:rPr kumimoji="1" lang="en-US" altLang="ko-KR" sz="3200" dirty="0"/>
              <a:t> IP</a:t>
            </a:r>
            <a:r>
              <a:rPr kumimoji="1" lang="ko-KR" altLang="en-US" sz="3200" dirty="0"/>
              <a:t>와 사설 </a:t>
            </a:r>
            <a:r>
              <a:rPr kumimoji="1" lang="en-US" altLang="ko-KR" sz="3200" dirty="0"/>
              <a:t>IP</a:t>
            </a:r>
            <a:endParaRPr kumimoji="1" lang="ko-KR" alt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F10963-F8F9-4F59-D2C5-84E9163E57E1}"/>
              </a:ext>
            </a:extLst>
          </p:cNvPr>
          <p:cNvSpPr txBox="1"/>
          <p:nvPr/>
        </p:nvSpPr>
        <p:spPr>
          <a:xfrm>
            <a:off x="1587970" y="2203834"/>
            <a:ext cx="90653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/>
              <a:t>사설</a:t>
            </a:r>
            <a:r>
              <a:rPr kumimoji="1" lang="en-US" altLang="ko-KR" b="1" dirty="0"/>
              <a:t> IP</a:t>
            </a:r>
            <a:r>
              <a:rPr kumimoji="1" lang="ko-KR" altLang="en-US" b="1" dirty="0"/>
              <a:t> 주소</a:t>
            </a:r>
            <a:r>
              <a:rPr kumimoji="1" lang="en-US" altLang="ko-KR" b="1" dirty="0"/>
              <a:t>(Private IP Address)</a:t>
            </a:r>
            <a:r>
              <a:rPr kumimoji="1" lang="ko-KR" altLang="en-US" dirty="0"/>
              <a:t>는 일반적으로 내부 네트워크내에서 사용되는</a:t>
            </a:r>
            <a:endParaRPr kumimoji="1" lang="en-US" altLang="ko-KR" dirty="0"/>
          </a:p>
          <a:p>
            <a:r>
              <a:rPr kumimoji="1" lang="ko-KR" altLang="en-US" dirty="0"/>
              <a:t>비공개 </a:t>
            </a:r>
            <a:r>
              <a:rPr kumimoji="1" lang="en-US" altLang="ko-KR" dirty="0"/>
              <a:t>IP</a:t>
            </a:r>
            <a:r>
              <a:rPr kumimoji="1" lang="ko-KR" altLang="en-US" dirty="0"/>
              <a:t> 주소이다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외부 인터넷과 직접적으로 연결되지 않으며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라우터나 게이트웨이</a:t>
            </a:r>
            <a:endParaRPr kumimoji="1" lang="en-US" altLang="ko-KR" dirty="0"/>
          </a:p>
          <a:p>
            <a:r>
              <a:rPr kumimoji="1" lang="ko-KR" altLang="en-US" dirty="0" err="1"/>
              <a:t>를</a:t>
            </a:r>
            <a:r>
              <a:rPr kumimoji="1" lang="ko-KR" altLang="en-US" dirty="0"/>
              <a:t> 통해 인터넷에 접속</a:t>
            </a:r>
            <a:endParaRPr kumimoji="1"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9FC602-DFA7-8A47-5577-708B3D1B4FCD}"/>
              </a:ext>
            </a:extLst>
          </p:cNvPr>
          <p:cNvSpPr txBox="1"/>
          <p:nvPr/>
        </p:nvSpPr>
        <p:spPr>
          <a:xfrm>
            <a:off x="580707" y="3740073"/>
            <a:ext cx="9634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dirty="0"/>
              <a:t>절약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공용 </a:t>
            </a:r>
            <a:r>
              <a:rPr kumimoji="1" lang="en-US" altLang="ko-KR" dirty="0"/>
              <a:t>IP</a:t>
            </a:r>
            <a:r>
              <a:rPr kumimoji="1" lang="ko-KR" altLang="en-US" dirty="0"/>
              <a:t> 주소를 절약 </a:t>
            </a:r>
            <a:r>
              <a:rPr kumimoji="1" lang="en-US" altLang="ko-KR" dirty="0"/>
              <a:t>(</a:t>
            </a:r>
            <a:r>
              <a:rPr kumimoji="1" lang="ko-KR" altLang="en-US" dirty="0"/>
              <a:t>하나의 공용</a:t>
            </a:r>
            <a:r>
              <a:rPr kumimoji="1" lang="en-US" altLang="ko-KR" dirty="0"/>
              <a:t> IP</a:t>
            </a:r>
            <a:r>
              <a:rPr kumimoji="1" lang="ko-KR" altLang="en-US" dirty="0"/>
              <a:t>에서 여러 사설 네트워크 구성 가능</a:t>
            </a:r>
            <a:r>
              <a:rPr kumimoji="1" lang="en-US" altLang="ko-KR" dirty="0"/>
              <a:t>)</a:t>
            </a:r>
          </a:p>
          <a:p>
            <a:pPr marL="342900" indent="-342900">
              <a:buAutoNum type="arabicPeriod"/>
            </a:pPr>
            <a:r>
              <a:rPr kumimoji="1" lang="ko-KR" altLang="en-US" dirty="0"/>
              <a:t>기술필요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특정 네트워크 설정이나 </a:t>
            </a:r>
            <a:r>
              <a:rPr kumimoji="1" lang="en-US" altLang="ko-KR" dirty="0"/>
              <a:t>NAT(Network Address Translation)</a:t>
            </a:r>
            <a:r>
              <a:rPr kumimoji="1" lang="ko-KR" altLang="en-US" dirty="0"/>
              <a:t> 같은 기술 필요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1439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CEBFDB0-8212-CB5E-20E0-30982F30A535}"/>
              </a:ext>
            </a:extLst>
          </p:cNvPr>
          <p:cNvSpPr txBox="1"/>
          <p:nvPr/>
        </p:nvSpPr>
        <p:spPr>
          <a:xfrm>
            <a:off x="4289255" y="1076241"/>
            <a:ext cx="36134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/>
              <a:t>공용 </a:t>
            </a:r>
            <a:r>
              <a:rPr kumimoji="1" lang="en-US" altLang="ko-KR" sz="3200" dirty="0"/>
              <a:t>IP</a:t>
            </a:r>
            <a:r>
              <a:rPr kumimoji="1" lang="ko-KR" altLang="en-US" sz="3200" dirty="0"/>
              <a:t> 주소 부족</a:t>
            </a:r>
            <a:r>
              <a:rPr kumimoji="1" lang="en-US" altLang="ko-KR" sz="3200" dirty="0"/>
              <a:t>?</a:t>
            </a:r>
            <a:endParaRPr kumimoji="1"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A232BD-E3E8-8177-CE4D-A2C2F7CC2857}"/>
              </a:ext>
            </a:extLst>
          </p:cNvPr>
          <p:cNvSpPr txBox="1"/>
          <p:nvPr/>
        </p:nvSpPr>
        <p:spPr>
          <a:xfrm>
            <a:off x="2165276" y="3008214"/>
            <a:ext cx="78614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IPv4</a:t>
            </a:r>
            <a:r>
              <a:rPr kumimoji="1" lang="ko-KR" altLang="en-US" dirty="0"/>
              <a:t> 주소 체계를 일반적으로 사용하는데</a:t>
            </a:r>
            <a:r>
              <a:rPr kumimoji="1" lang="en-US" altLang="ko-KR" dirty="0"/>
              <a:t>, IPv4</a:t>
            </a:r>
            <a:r>
              <a:rPr kumimoji="1" lang="ko-KR" altLang="en-US" dirty="0"/>
              <a:t> 주소는 </a:t>
            </a:r>
            <a:r>
              <a:rPr kumimoji="1" lang="en-US" altLang="ko-KR" dirty="0"/>
              <a:t>32</a:t>
            </a:r>
            <a:r>
              <a:rPr kumimoji="1" lang="ko-KR" altLang="en-US" dirty="0"/>
              <a:t>비트 길이로 식별</a:t>
            </a:r>
            <a:endParaRPr kumimoji="1" lang="en-US" altLang="ko-KR" dirty="0"/>
          </a:p>
          <a:p>
            <a:r>
              <a:rPr kumimoji="1" lang="en-US" altLang="ko-KR" dirty="0"/>
              <a:t>0.0.0.0</a:t>
            </a:r>
            <a:r>
              <a:rPr kumimoji="1" lang="ko-KR" altLang="en-US" dirty="0"/>
              <a:t> </a:t>
            </a:r>
            <a:r>
              <a:rPr kumimoji="1" lang="en-US" altLang="ko-KR" dirty="0"/>
              <a:t>~</a:t>
            </a:r>
            <a:r>
              <a:rPr kumimoji="1" lang="ko-KR" altLang="en-US" dirty="0"/>
              <a:t> </a:t>
            </a:r>
            <a:r>
              <a:rPr kumimoji="1" lang="en-US" altLang="ko-KR" dirty="0"/>
              <a:t>255.255.255.255 </a:t>
            </a:r>
            <a:r>
              <a:rPr kumimoji="1" lang="ko-KR" altLang="en-US" dirty="0"/>
              <a:t>까지의 숫자의 조합</a:t>
            </a:r>
            <a:endParaRPr kumimoji="1" lang="en-US" altLang="ko-KR" dirty="0"/>
          </a:p>
          <a:p>
            <a:r>
              <a:rPr kumimoji="1" lang="ko-KR" altLang="en-US" dirty="0"/>
              <a:t>점점 고갈되어 가는 중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NAT</a:t>
            </a:r>
            <a:r>
              <a:rPr kumimoji="1" lang="ko-KR" altLang="en-US" dirty="0"/>
              <a:t> 기술 사용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NAT</a:t>
            </a:r>
            <a:r>
              <a:rPr kumimoji="1" lang="ko-KR" altLang="en-US" dirty="0"/>
              <a:t> 기술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하나의 공용 </a:t>
            </a:r>
            <a:r>
              <a:rPr kumimoji="1" lang="en-US" altLang="ko-KR" dirty="0"/>
              <a:t>IP</a:t>
            </a:r>
            <a:r>
              <a:rPr kumimoji="1" lang="ko-KR" altLang="en-US" dirty="0"/>
              <a:t>에서 여러 사설 네트워크로 분리</a:t>
            </a:r>
          </a:p>
        </p:txBody>
      </p:sp>
    </p:spTree>
    <p:extLst>
      <p:ext uri="{BB962C8B-B14F-4D97-AF65-F5344CB8AC3E}">
        <p14:creationId xmlns:p14="http://schemas.microsoft.com/office/powerpoint/2010/main" val="1646365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8EDEC89-97A5-CDA1-695B-C597937A4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091" y="327237"/>
            <a:ext cx="7065818" cy="620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13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551</Words>
  <Application>Microsoft Macintosh PowerPoint</Application>
  <PresentationFormat>와이드스크린</PresentationFormat>
  <Paragraphs>79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NanumGothic</vt:lpstr>
      <vt:lpstr>Malgun Gothic</vt:lpstr>
      <vt:lpstr>Malgun Gothic</vt:lpstr>
      <vt:lpstr>NanumSquareRound Light</vt:lpstr>
      <vt:lpstr>Söhne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임대원</dc:creator>
  <cp:lastModifiedBy>임대원</cp:lastModifiedBy>
  <cp:revision>52</cp:revision>
  <dcterms:created xsi:type="dcterms:W3CDTF">2023-12-25T16:33:03Z</dcterms:created>
  <dcterms:modified xsi:type="dcterms:W3CDTF">2023-12-25T18:12:30Z</dcterms:modified>
</cp:coreProperties>
</file>

<file path=docProps/thumbnail.jpeg>
</file>